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60" r:id="rId2"/>
    <p:sldId id="263" r:id="rId3"/>
    <p:sldId id="264" r:id="rId4"/>
    <p:sldId id="266" r:id="rId5"/>
    <p:sldId id="267" r:id="rId6"/>
    <p:sldId id="268" r:id="rId7"/>
    <p:sldId id="269" r:id="rId8"/>
    <p:sldId id="271" r:id="rId9"/>
    <p:sldId id="273" r:id="rId10"/>
    <p:sldId id="277" r:id="rId11"/>
    <p:sldId id="279" r:id="rId12"/>
    <p:sldId id="280" r:id="rId13"/>
    <p:sldId id="283" r:id="rId14"/>
    <p:sldId id="282" r:id="rId15"/>
    <p:sldId id="284" r:id="rId16"/>
    <p:sldId id="285" r:id="rId17"/>
    <p:sldId id="276" r:id="rId18"/>
    <p:sldId id="274" r:id="rId19"/>
    <p:sldId id="275" r:id="rId20"/>
    <p:sldId id="287" r:id="rId21"/>
    <p:sldId id="288" r:id="rId22"/>
    <p:sldId id="265" r:id="rId23"/>
  </p:sldIdLst>
  <p:sldSz cx="9144000" cy="6858000" type="screen4x3"/>
  <p:notesSz cx="7099300" cy="10234613"/>
  <p:custDataLst>
    <p:tags r:id="rId26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9178" autoAdjust="0"/>
  </p:normalViewPr>
  <p:slideViewPr>
    <p:cSldViewPr>
      <p:cViewPr varScale="1">
        <p:scale>
          <a:sx n="66" d="100"/>
          <a:sy n="66" d="100"/>
        </p:scale>
        <p:origin x="864" y="72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5400" dirty="0" smtClean="0"/>
              <a:t>Remote Rendering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de-AT" sz="2800" b="0" dirty="0"/>
              <a:t>VU Echtzeit-Visualisierung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David </a:t>
            </a:r>
            <a:r>
              <a:rPr lang="en-US" dirty="0" err="1" smtClean="0"/>
              <a:t>Pfahler</a:t>
            </a:r>
            <a:r>
              <a:rPr lang="en-US" dirty="0" smtClean="0"/>
              <a:t> and Bernhard Rainer</a:t>
            </a:r>
            <a:endParaRPr 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1512838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Problem: How to render correctly projected</a:t>
            </a:r>
          </a:p>
          <a:p>
            <a:pPr eaLnBrk="1" hangingPunct="1">
              <a:buNone/>
            </a:pPr>
            <a:r>
              <a:rPr lang="en-US" dirty="0" smtClean="0"/>
              <a:t>geometry only onto a part of the screen?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 smtClean="0"/>
              <a:t>David </a:t>
            </a:r>
            <a:r>
              <a:rPr lang="de-AT" dirty="0" err="1" smtClean="0"/>
              <a:t>Pfahler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48973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Oblique perspective projection</a:t>
            </a:r>
          </a:p>
          <a:p>
            <a:pPr lvl="1"/>
            <a:r>
              <a:rPr lang="en-GB" dirty="0" smtClean="0"/>
              <a:t>Creates asymmetric view frustum</a:t>
            </a:r>
          </a:p>
          <a:p>
            <a:pPr lvl="1"/>
            <a:r>
              <a:rPr lang="en-GB" dirty="0" smtClean="0"/>
              <a:t>Uses left, top, bottom and right parameter scaling the near plane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  <p:pic>
        <p:nvPicPr>
          <p:cNvPr id="2051" name="Picture 3" descr="C:\Users\Bernhard\Desktop\Oblique_perspective_view_frustu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140968"/>
            <a:ext cx="7508254" cy="31619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	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can we translate our usual perspective projection into an oblique projection?</a:t>
            </a:r>
          </a:p>
          <a:p>
            <a:pPr lvl="1"/>
            <a:r>
              <a:rPr lang="en-GB" dirty="0" smtClean="0"/>
              <a:t>top = </a:t>
            </a:r>
            <a:r>
              <a:rPr lang="en-GB" b="1" dirty="0" err="1" smtClean="0"/>
              <a:t>np</a:t>
            </a:r>
            <a:r>
              <a:rPr lang="en-GB" dirty="0" smtClean="0"/>
              <a:t> * tan(</a:t>
            </a:r>
            <a:r>
              <a:rPr lang="en-GB" b="1" dirty="0" err="1" smtClean="0"/>
              <a:t>fov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bottom = -top</a:t>
            </a:r>
          </a:p>
          <a:p>
            <a:pPr lvl="1"/>
            <a:r>
              <a:rPr lang="en-GB" dirty="0" smtClean="0"/>
              <a:t>left = bottom * </a:t>
            </a:r>
            <a:r>
              <a:rPr lang="en-GB" b="1" dirty="0" smtClean="0"/>
              <a:t>aspect</a:t>
            </a:r>
          </a:p>
          <a:p>
            <a:pPr lvl="1"/>
            <a:r>
              <a:rPr lang="en-GB" dirty="0" smtClean="0"/>
              <a:t>right = top * </a:t>
            </a:r>
            <a:r>
              <a:rPr lang="en-GB" b="1" dirty="0" smtClean="0"/>
              <a:t>aspect</a:t>
            </a:r>
          </a:p>
          <a:p>
            <a:r>
              <a:rPr lang="en-GB" dirty="0" smtClean="0"/>
              <a:t>Scale parameters to address only certain parts of the screen. 	</a:t>
            </a:r>
          </a:p>
          <a:p>
            <a:pPr lvl="1"/>
            <a:r>
              <a:rPr lang="en-GB" dirty="0" smtClean="0"/>
              <a:t>For example: Render left half of the screen: right = 0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pic>
        <p:nvPicPr>
          <p:cNvPr id="6" name="Inhaltsplatzhalter 5" descr="Matrix_co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2844" y="1396686"/>
            <a:ext cx="8049749" cy="449642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sp>
        <p:nvSpPr>
          <p:cNvPr id="8" name="Textfeld 7"/>
          <p:cNvSpPr txBox="1"/>
          <p:nvPr/>
        </p:nvSpPr>
        <p:spPr>
          <a:xfrm>
            <a:off x="323528" y="836712"/>
            <a:ext cx="83529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Thanks Unity!!!! </a:t>
            </a:r>
            <a:r>
              <a:rPr lang="en-US" sz="3200" dirty="0" smtClean="0">
                <a:sym typeface="Wingdings" panose="05000000000000000000" pitchFamily="2" charset="2"/>
              </a:rPr>
              <a:t></a:t>
            </a:r>
            <a:r>
              <a:rPr lang="en-GB" sz="3000" dirty="0" smtClean="0"/>
              <a:t> </a:t>
            </a:r>
          </a:p>
          <a:p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94928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http://docs.unity3d.com/ScriptReference/Camera-projectionMatrix.html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pic>
        <p:nvPicPr>
          <p:cNvPr id="6" name="Inhaltsplatzhalter 5" descr="uU4K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9344" y="2330450"/>
            <a:ext cx="4476750" cy="26289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 size of render target to the size of the tile</a:t>
            </a:r>
          </a:p>
          <a:p>
            <a:r>
              <a:rPr lang="en-GB" dirty="0" smtClean="0"/>
              <a:t>Render your scene</a:t>
            </a:r>
          </a:p>
          <a:p>
            <a:pPr lvl="1"/>
            <a:r>
              <a:rPr lang="en-GB" dirty="0" smtClean="0"/>
              <a:t>Perform sophisticated culling</a:t>
            </a:r>
          </a:p>
          <a:p>
            <a:r>
              <a:rPr lang="en-GB" dirty="0" smtClean="0"/>
              <a:t>Composing the image </a:t>
            </a:r>
          </a:p>
          <a:p>
            <a:pPr lvl="1"/>
            <a:r>
              <a:rPr lang="en-GB" dirty="0" smtClean="0"/>
              <a:t>Render scaled and biased full screen quads to the render target</a:t>
            </a:r>
          </a:p>
          <a:p>
            <a:pPr lvl="1"/>
            <a:r>
              <a:rPr lang="en-GB" dirty="0" smtClean="0"/>
              <a:t>For example: left half of the screen</a:t>
            </a:r>
          </a:p>
          <a:p>
            <a:pPr lvl="1">
              <a:buNone/>
            </a:pPr>
            <a:r>
              <a:rPr lang="en-GB" dirty="0" smtClean="0"/>
              <a:t>	(0,0),(0.5,0),(0.5,1,)(1,0)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our application we perform a simple </a:t>
            </a:r>
            <a:r>
              <a:rPr lang="en-GB" dirty="0" err="1" smtClean="0"/>
              <a:t>raycast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Render bounding box into buffers using the oblique projection</a:t>
            </a:r>
          </a:p>
          <a:p>
            <a:pPr lvl="1"/>
            <a:r>
              <a:rPr lang="en-GB" dirty="0" smtClean="0"/>
              <a:t>Perform per pixel </a:t>
            </a:r>
            <a:r>
              <a:rPr lang="en-GB" dirty="0" err="1" smtClean="0"/>
              <a:t>raycast</a:t>
            </a:r>
            <a:r>
              <a:rPr lang="en-GB" dirty="0" smtClean="0"/>
              <a:t> with full screen quad on the render target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Demo</a:t>
            </a:r>
            <a:endParaRPr lang="en-US" dirty="0"/>
          </a:p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b="1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48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Communication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AT" dirty="0"/>
              <a:t>High </a:t>
            </a:r>
            <a:r>
              <a:rPr lang="de-AT" dirty="0" err="1"/>
              <a:t>level</a:t>
            </a:r>
            <a:r>
              <a:rPr lang="de-AT" dirty="0"/>
              <a:t> </a:t>
            </a:r>
            <a:r>
              <a:rPr lang="de-AT" dirty="0" err="1"/>
              <a:t>scripting</a:t>
            </a:r>
            <a:r>
              <a:rPr lang="de-AT" dirty="0"/>
              <a:t> </a:t>
            </a:r>
            <a:r>
              <a:rPr lang="de-AT" dirty="0" smtClean="0"/>
              <a:t>API</a:t>
            </a:r>
          </a:p>
          <a:p>
            <a:pPr lvl="1"/>
            <a:r>
              <a:rPr lang="en-US" dirty="0" smtClean="0"/>
              <a:t>Super simple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pPr lvl="1"/>
            <a:r>
              <a:rPr lang="en-US" dirty="0" smtClean="0"/>
              <a:t>Only UDP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de-AT" dirty="0" smtClean="0"/>
          </a:p>
          <a:p>
            <a:r>
              <a:rPr lang="en-US" dirty="0" smtClean="0"/>
              <a:t>Low Level API</a:t>
            </a:r>
          </a:p>
          <a:p>
            <a:pPr lvl="1"/>
            <a:r>
              <a:rPr lang="en-US" dirty="0" smtClean="0"/>
              <a:t>More Configuration possibilities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But complex </a:t>
            </a:r>
            <a:endParaRPr lang="de-AT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87" y="2097087"/>
            <a:ext cx="3810000" cy="3095625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94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Communication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8856662" cy="266496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6DD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//create configuration containing one reliable 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m_CommunicationChannel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m_Config.</a:t>
            </a:r>
            <a:r>
              <a:rPr lang="de-AT" sz="28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QosType.</a:t>
            </a:r>
            <a:r>
              <a:rPr lang="de-AT" sz="2800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UnreliableFragmented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A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79389" y="3573016"/>
            <a:ext cx="8856662" cy="2808734"/>
          </a:xfrm>
        </p:spPr>
        <p:txBody>
          <a:bodyPr/>
          <a:lstStyle/>
          <a:p>
            <a:r>
              <a:rPr lang="en-US" dirty="0" smtClean="0"/>
              <a:t>Relatively easy channel configuration.</a:t>
            </a:r>
          </a:p>
          <a:p>
            <a:r>
              <a:rPr lang="en-US" dirty="0" smtClean="0"/>
              <a:t>Also possible to configure maximal number of connections.</a:t>
            </a:r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778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Huge </a:t>
            </a:r>
            <a:r>
              <a:rPr lang="en-US" sz="2800" dirty="0" smtClean="0"/>
              <a:t>volume </a:t>
            </a:r>
            <a:r>
              <a:rPr lang="en-US" sz="2800" dirty="0"/>
              <a:t>d</a:t>
            </a:r>
            <a:r>
              <a:rPr lang="en-US" sz="2800" dirty="0" smtClean="0"/>
              <a:t>ata </a:t>
            </a:r>
            <a:r>
              <a:rPr lang="en-US" sz="2800" dirty="0"/>
              <a:t>s</a:t>
            </a:r>
            <a:r>
              <a:rPr lang="en-US" sz="2800" dirty="0" smtClean="0"/>
              <a:t>ets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Portable </a:t>
            </a:r>
            <a:r>
              <a:rPr lang="en-US" sz="2800" dirty="0" smtClean="0"/>
              <a:t>devices </a:t>
            </a:r>
            <a:r>
              <a:rPr lang="en-US" sz="2800" dirty="0" smtClean="0"/>
              <a:t>for </a:t>
            </a:r>
            <a:r>
              <a:rPr lang="en-US" sz="2800" dirty="0" smtClean="0"/>
              <a:t>patient communication </a:t>
            </a:r>
            <a:r>
              <a:rPr lang="en-US" sz="2800" dirty="0" smtClean="0"/>
              <a:t>(</a:t>
            </a:r>
            <a:r>
              <a:rPr lang="en-US" sz="2800" dirty="0" smtClean="0"/>
              <a:t>Tablets …)</a:t>
            </a:r>
          </a:p>
          <a:p>
            <a:pPr eaLnBrk="1" hangingPunct="1"/>
            <a:r>
              <a:rPr lang="en-US" sz="2800" dirty="0" smtClean="0"/>
              <a:t>Complicated </a:t>
            </a:r>
            <a:r>
              <a:rPr lang="en-US" sz="2800" dirty="0" err="1" smtClean="0"/>
              <a:t>Shaders</a:t>
            </a: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1275654"/>
            <a:ext cx="4376737" cy="4738492"/>
          </a:xfrm>
        </p:spPr>
      </p:pic>
    </p:spTree>
    <p:extLst>
      <p:ext uri="{BB962C8B-B14F-4D97-AF65-F5344CB8AC3E}">
        <p14:creationId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 – Node Connect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701268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Node 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110163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934225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454048" y="120164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Composer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Smiley Face 12"/>
          <p:cNvSpPr/>
          <p:nvPr/>
        </p:nvSpPr>
        <p:spPr bwMode="auto">
          <a:xfrm>
            <a:off x="502203" y="1196752"/>
            <a:ext cx="576064" cy="576064"/>
          </a:xfrm>
          <a:prstGeom prst="smileyF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5538" y="1300118"/>
            <a:ext cx="5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…</a:t>
            </a:r>
            <a:endParaRPr lang="en-US" b="1" dirty="0"/>
          </a:p>
        </p:txBody>
      </p:sp>
      <p:cxnSp>
        <p:nvCxnSpPr>
          <p:cNvPr id="16" name="Straight Connector 15"/>
          <p:cNvCxnSpPr>
            <a:stCxn id="13" idx="4"/>
          </p:cNvCxnSpPr>
          <p:nvPr/>
        </p:nvCxnSpPr>
        <p:spPr bwMode="auto">
          <a:xfrm>
            <a:off x="790235" y="1772816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100941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348955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757850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7581912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2100941" y="3068960"/>
            <a:ext cx="224801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2633489" y="2699628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790235" y="2348880"/>
            <a:ext cx="35587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637278" y="1981348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Init</a:t>
            </a:r>
            <a:r>
              <a:rPr lang="en-US" dirty="0" smtClean="0"/>
              <a:t> Node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2101735" y="3789040"/>
            <a:ext cx="224801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2094596" y="4653136"/>
            <a:ext cx="365690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2100941" y="5661248"/>
            <a:ext cx="548097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2633489" y="3401526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Tile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14297" y="4290048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Tile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627784" y="5291916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 – Composing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701268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Node 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110163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934225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454048" y="120164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Composer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Smiley Face 12"/>
          <p:cNvSpPr/>
          <p:nvPr/>
        </p:nvSpPr>
        <p:spPr bwMode="auto">
          <a:xfrm>
            <a:off x="502203" y="1196752"/>
            <a:ext cx="576064" cy="576064"/>
          </a:xfrm>
          <a:prstGeom prst="smileyF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5538" y="1300118"/>
            <a:ext cx="5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…</a:t>
            </a:r>
            <a:endParaRPr lang="en-US" b="1" dirty="0"/>
          </a:p>
        </p:txBody>
      </p:sp>
      <p:cxnSp>
        <p:nvCxnSpPr>
          <p:cNvPr id="16" name="Straight Connector 15"/>
          <p:cNvCxnSpPr>
            <a:stCxn id="13" idx="4"/>
          </p:cNvCxnSpPr>
          <p:nvPr/>
        </p:nvCxnSpPr>
        <p:spPr bwMode="auto">
          <a:xfrm>
            <a:off x="790235" y="1772816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100941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348955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757850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7581912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90235" y="2348880"/>
            <a:ext cx="13043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892329" y="2358080"/>
            <a:ext cx="107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094596" y="2924944"/>
            <a:ext cx="225435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411887" y="2556593"/>
            <a:ext cx="17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Parameter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2101735" y="3068960"/>
            <a:ext cx="365611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2101735" y="3212976"/>
            <a:ext cx="548017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2408615" y="3561403"/>
            <a:ext cx="17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Texture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>
            <a:off x="2094596" y="4149080"/>
            <a:ext cx="548731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flipH="1">
            <a:off x="2094596" y="4039907"/>
            <a:ext cx="366325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2101735" y="3933056"/>
            <a:ext cx="22472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22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Conclusions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Transfer of Textures over Network is the Bottleneck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r>
              <a:rPr lang="en-US" dirty="0" smtClean="0"/>
              <a:t>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Demo</a:t>
            </a:r>
            <a:r>
              <a:rPr lang="en-US" dirty="0" smtClean="0"/>
              <a:t>!!</a:t>
            </a:r>
            <a:endParaRPr lang="en-US" b="1" dirty="0"/>
          </a:p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14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 – Client Nodes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3" name="2016-06-05_16-42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39552" y="908720"/>
            <a:ext cx="8136904" cy="54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</a:t>
            </a:r>
            <a:r>
              <a:rPr lang="en-US" dirty="0"/>
              <a:t> – Client Nodes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2" name="2016-06-05_16-50-4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59632" y="980728"/>
            <a:ext cx="6571869" cy="52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 - Server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3" name="2016-06-05_17-04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135683" y="908720"/>
            <a:ext cx="6869459" cy="53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Demo</a:t>
            </a:r>
            <a:endParaRPr lang="en-US" dirty="0"/>
          </a:p>
          <a:p>
            <a:pPr eaLnBrk="1" hangingPunct="1"/>
            <a:r>
              <a:rPr lang="en-US" b="1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3340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is divided into a number of (regular) tiles</a:t>
            </a:r>
          </a:p>
          <a:p>
            <a:pPr eaLnBrk="1" hangingPunct="1"/>
            <a:r>
              <a:rPr lang="en-US" dirty="0" smtClean="0"/>
              <a:t>Each tile is rendered separately by a render node</a:t>
            </a:r>
          </a:p>
          <a:p>
            <a:pPr eaLnBrk="1" hangingPunct="1"/>
            <a:r>
              <a:rPr lang="en-US" dirty="0" smtClean="0"/>
              <a:t>Rendered tiles are sent back to the server, who composes the rendered image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48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490</Words>
  <Application>Microsoft Office PowerPoint</Application>
  <PresentationFormat>On-screen Show (4:3)</PresentationFormat>
  <Paragraphs>137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Courier New</vt:lpstr>
      <vt:lpstr>Times New Roman</vt:lpstr>
      <vt:lpstr>Wingdings</vt:lpstr>
      <vt:lpstr>Blends</vt:lpstr>
      <vt:lpstr>Remote Rendering VU Echtzeit-Visualisierung</vt:lpstr>
      <vt:lpstr>Motivation</vt:lpstr>
      <vt:lpstr>Outline</vt:lpstr>
      <vt:lpstr>Outline</vt:lpstr>
      <vt:lpstr>Results – Client Nodes</vt:lpstr>
      <vt:lpstr>Results – Client Nodes</vt:lpstr>
      <vt:lpstr>Results - Server</vt:lpstr>
      <vt:lpstr>Outline</vt:lpstr>
      <vt:lpstr>Screen Tiling</vt:lpstr>
      <vt:lpstr>Screen Tiling</vt:lpstr>
      <vt:lpstr>Screen Tiling</vt:lpstr>
      <vt:lpstr>Screen Tiling </vt:lpstr>
      <vt:lpstr>Screen Tiling</vt:lpstr>
      <vt:lpstr>Screen Tiling</vt:lpstr>
      <vt:lpstr>Screen Tiling</vt:lpstr>
      <vt:lpstr>Screen Tiling</vt:lpstr>
      <vt:lpstr>Outline</vt:lpstr>
      <vt:lpstr>Network Communication</vt:lpstr>
      <vt:lpstr>Network Communication</vt:lpstr>
      <vt:lpstr>Network Communication – Node Connect</vt:lpstr>
      <vt:lpstr>Network Communication – Composing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2016-06-08T13:46:02Z</dcterms:modified>
</cp:coreProperties>
</file>